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17"/>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2" r:id="rId15"/>
    <p:sldId id="278"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11" autoAdjust="0"/>
    <p:restoredTop sz="88914" autoAdjust="0"/>
  </p:normalViewPr>
  <p:slideViewPr>
    <p:cSldViewPr>
      <p:cViewPr varScale="1">
        <p:scale>
          <a:sx n="69" d="100"/>
          <a:sy n="69" d="100"/>
        </p:scale>
        <p:origin x="155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3C2430-946E-44FE-8293-72D4B9650C95}" type="datetimeFigureOut">
              <a:rPr lang="fr-FR" smtClean="0"/>
              <a:pPr/>
              <a:t>17/04/2024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417AE0-98C5-4E2D-933C-42C369177C2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A417AE0-98C5-4E2D-933C-42C369177C20}" type="slidenum">
              <a:rPr lang="fr-FR" smtClean="0"/>
              <a:pPr/>
              <a:t>11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A417AE0-98C5-4E2D-933C-42C369177C20}" type="slidenum">
              <a:rPr lang="fr-FR" smtClean="0"/>
              <a:pPr/>
              <a:t>15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2FF11D2A-212E-41DA-947C-72647B38D485}" type="datetime1">
              <a:rPr lang="fr-FR" smtClean="0"/>
              <a:pPr/>
              <a:t>17/04/2024</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B154A963-8401-447E-B025-04A6F23CAF9B}"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3EBF98E3-6FE9-474A-A07C-0103B7405B9A}" type="datetime1">
              <a:rPr lang="fr-FR" smtClean="0"/>
              <a:pPr/>
              <a:t>17/04/2024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54A963-8401-447E-B025-04A6F23CAF9B}" type="slidenum">
              <a:rPr lang="fr-FR" smtClean="0"/>
              <a:pPr/>
              <a:t>‹N°›</a:t>
            </a:fld>
            <a:endParaRPr lang="fr-F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CF6397E5-5C12-496A-9813-67E11EA6C67F}" type="datetime1">
              <a:rPr lang="fr-FR" smtClean="0"/>
              <a:pPr/>
              <a:t>17/04/2024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54A963-8401-447E-B025-04A6F23CAF9B}" type="slidenum">
              <a:rPr lang="fr-FR" smtClean="0"/>
              <a:pPr/>
              <a:t>‹N°›</a:t>
            </a:fld>
            <a:endParaRPr lang="fr-F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95166F9F-E98B-4090-8B9C-59CB85C00CC2}" type="datetime1">
              <a:rPr lang="fr-FR" smtClean="0"/>
              <a:pPr/>
              <a:t>17/04/2024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54A963-8401-447E-B025-04A6F23CAF9B}" type="slidenum">
              <a:rPr lang="fr-FR" smtClean="0"/>
              <a:pPr/>
              <a:t>‹N°›</a:t>
            </a:fld>
            <a:endParaRPr lang="fr-F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69E90245-1C85-4147-8FC4-4500F0967DD6}" type="datetime1">
              <a:rPr lang="fr-FR" smtClean="0"/>
              <a:pPr/>
              <a:t>17/04/2024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54A963-8401-447E-B025-04A6F23CAF9B}"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11BFBAD8-6473-4259-B1CB-1B0B924C2D05}" type="datetime1">
              <a:rPr lang="fr-FR" smtClean="0"/>
              <a:pPr/>
              <a:t>17/04/2024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154A963-8401-447E-B025-04A6F23CAF9B}" type="slidenum">
              <a:rPr lang="fr-FR" smtClean="0"/>
              <a:pPr/>
              <a:t>‹N°›</a:t>
            </a:fld>
            <a:endParaRPr lang="fr-F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2FB892DD-5ABC-46E5-B094-06C795C82529}" type="datetime1">
              <a:rPr lang="fr-FR" smtClean="0"/>
              <a:pPr/>
              <a:t>17/04/2024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154A963-8401-447E-B025-04A6F23CAF9B}" type="slidenum">
              <a:rPr lang="fr-FR" smtClean="0"/>
              <a:pPr/>
              <a:t>‹N°›</a:t>
            </a:fld>
            <a:endParaRPr lang="fr-F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1C304738-DDF5-4417-A53D-138FE4DE785D}" type="datetime1">
              <a:rPr lang="fr-FR" smtClean="0"/>
              <a:pPr/>
              <a:t>17/04/2024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154A963-8401-447E-B025-04A6F23CAF9B}" type="slidenum">
              <a:rPr lang="fr-FR" smtClean="0"/>
              <a:pPr/>
              <a:t>‹N°›</a:t>
            </a:fld>
            <a:endParaRPr lang="fr-F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88DFD64-E2BB-4B74-A783-01EC800834CC}" type="datetime1">
              <a:rPr lang="fr-FR" smtClean="0"/>
              <a:pPr/>
              <a:t>17/04/2024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154A963-8401-447E-B025-04A6F23CAF9B}" type="slidenum">
              <a:rPr lang="fr-FR" smtClean="0"/>
              <a:pPr/>
              <a:t>‹N°›</a:t>
            </a:fld>
            <a:endParaRPr lang="fr-F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FFCB26F5-7EC1-4D94-B4E1-7CE21F106E4D}" type="datetime1">
              <a:rPr lang="fr-FR" smtClean="0"/>
              <a:pPr/>
              <a:t>17/04/2024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154A963-8401-447E-B025-04A6F23CAF9B}" type="slidenum">
              <a:rPr lang="fr-FR" smtClean="0"/>
              <a:pPr/>
              <a:t>‹N°›</a:t>
            </a:fld>
            <a:endParaRPr lang="fr-F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9DF9D8A2-D662-44B3-8D8E-D191ED696FBC}" type="datetime1">
              <a:rPr lang="fr-FR" smtClean="0"/>
              <a:pPr/>
              <a:t>17/04/2024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B154A963-8401-447E-B025-04A6F23CAF9B}"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328F386-E940-4476-A1A3-54E23BA7B470}" type="datetime1">
              <a:rPr lang="fr-FR" smtClean="0"/>
              <a:pPr/>
              <a:t>17/04/2024</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54A963-8401-447E-B025-04A6F23CAF9B}"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fade thruBlk="1"/>
  </p:transition>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71472" y="857232"/>
            <a:ext cx="7772400" cy="1470025"/>
          </a:xfrm>
        </p:spPr>
        <p:txBody>
          <a:bodyPr>
            <a:normAutofit fontScale="90000"/>
          </a:bodyPr>
          <a:lstStyle/>
          <a:p>
            <a:pPr algn="ctr"/>
            <a:r>
              <a:rPr lang="fr-FR" dirty="0"/>
              <a:t>EXPOSE DU RAPPORT DE STAGE  </a:t>
            </a:r>
            <a:br>
              <a:rPr lang="fr-FR" dirty="0"/>
            </a:br>
            <a:endParaRPr lang="fr-FR" dirty="0"/>
          </a:p>
        </p:txBody>
      </p:sp>
      <p:sp>
        <p:nvSpPr>
          <p:cNvPr id="3" name="Sous-titre 2"/>
          <p:cNvSpPr>
            <a:spLocks noGrp="1"/>
          </p:cNvSpPr>
          <p:nvPr>
            <p:ph type="subTitle" idx="1"/>
          </p:nvPr>
        </p:nvSpPr>
        <p:spPr>
          <a:xfrm>
            <a:off x="1000100" y="2285992"/>
            <a:ext cx="7143800" cy="4071966"/>
          </a:xfrm>
        </p:spPr>
        <p:txBody>
          <a:bodyPr>
            <a:normAutofit/>
          </a:bodyPr>
          <a:lstStyle/>
          <a:p>
            <a:pPr algn="ctr"/>
            <a:r>
              <a:rPr lang="fr-FR" u="sng" dirty="0"/>
              <a:t>THEME:</a:t>
            </a:r>
            <a:r>
              <a:rPr lang="fr-FR" dirty="0"/>
              <a:t>LA GESTION  DE STOCKS :FACTURES</a:t>
            </a:r>
          </a:p>
          <a:p>
            <a:endParaRPr lang="fr-FR" sz="1400" u="sng" dirty="0"/>
          </a:p>
          <a:p>
            <a:endParaRPr lang="fr-FR" sz="1400" u="sng" dirty="0"/>
          </a:p>
          <a:p>
            <a:pPr algn="ctr"/>
            <a:r>
              <a:rPr lang="fr-FR" sz="1400" dirty="0"/>
              <a:t>Exposé par</a:t>
            </a:r>
          </a:p>
          <a:p>
            <a:endParaRPr lang="fr-FR" sz="1400" dirty="0"/>
          </a:p>
          <a:p>
            <a:pPr algn="ctr"/>
            <a:r>
              <a:rPr lang="fr-FR" sz="1600" b="1" dirty="0"/>
              <a:t>TAGNE FOKA MARC DONALD</a:t>
            </a:r>
          </a:p>
          <a:p>
            <a:endParaRPr lang="fr-FR" sz="1600" dirty="0"/>
          </a:p>
          <a:p>
            <a:pPr algn="ctr"/>
            <a:r>
              <a:rPr lang="fr-FR" sz="1600" dirty="0"/>
              <a:t>Sous l’encadrement</a:t>
            </a:r>
          </a:p>
          <a:p>
            <a:pPr algn="l"/>
            <a:endParaRPr lang="fr-FR" sz="1600" dirty="0"/>
          </a:p>
          <a:p>
            <a:pPr algn="l"/>
            <a:r>
              <a:rPr lang="fr-FR" sz="1600" dirty="0"/>
              <a:t>Académique de:                                                                  Professionnel                    </a:t>
            </a:r>
          </a:p>
          <a:p>
            <a:pPr algn="l"/>
            <a:r>
              <a:rPr lang="fr-FR" sz="1600" b="1" dirty="0"/>
              <a:t>Mme </a:t>
            </a:r>
            <a:r>
              <a:rPr lang="fr-FR" sz="1600" b="1" dirty="0" err="1"/>
              <a:t>Metap</a:t>
            </a:r>
            <a:r>
              <a:rPr lang="fr-FR" sz="1600" b="1" dirty="0"/>
              <a:t> </a:t>
            </a:r>
          </a:p>
          <a:p>
            <a:pPr algn="l"/>
            <a:r>
              <a:rPr lang="fr-FR" sz="1600" b="1" dirty="0"/>
              <a:t>                                                                                                      M.ne </a:t>
            </a:r>
            <a:r>
              <a:rPr lang="fr-FR" sz="1600" b="1" dirty="0" err="1"/>
              <a:t>Makam</a:t>
            </a:r>
            <a:r>
              <a:rPr lang="fr-FR" sz="1600" b="1" dirty="0"/>
              <a:t> </a:t>
            </a:r>
          </a:p>
          <a:p>
            <a:pPr algn="l"/>
            <a:endParaRPr lang="fr-FR" sz="1700" b="1" dirty="0"/>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TRAVAUX EFFECTUES</a:t>
            </a:r>
          </a:p>
        </p:txBody>
      </p:sp>
      <p:sp>
        <p:nvSpPr>
          <p:cNvPr id="3" name="Espace réservé du contenu 2"/>
          <p:cNvSpPr>
            <a:spLocks noGrp="1"/>
          </p:cNvSpPr>
          <p:nvPr>
            <p:ph idx="1"/>
          </p:nvPr>
        </p:nvSpPr>
        <p:spPr/>
        <p:txBody>
          <a:bodyPr>
            <a:normAutofit fontScale="92500"/>
          </a:bodyPr>
          <a:lstStyle/>
          <a:p>
            <a:r>
              <a:rPr lang="fr-FR" b="1" dirty="0"/>
              <a:t>DESCRIPTION TEXTUELLE DES CAS D’UTILISATION.</a:t>
            </a:r>
            <a:endParaRPr lang="fr-FR" dirty="0"/>
          </a:p>
          <a:p>
            <a:pPr lvl="0"/>
            <a:r>
              <a:rPr lang="fr-FR" dirty="0"/>
              <a:t>Lorsqu’une le magasinier reçoit une commande, il établit la facture et enregistre la vente dans le journal de stock,</a:t>
            </a:r>
          </a:p>
          <a:p>
            <a:pPr lvl="0"/>
            <a:r>
              <a:rPr lang="fr-FR" dirty="0"/>
              <a:t>Toute facture établit doit être enregistrée dans la file d’actualité du système pour permettre à l’administrateur PARCIS de l’enregistrer dans PARCIS</a:t>
            </a:r>
          </a:p>
          <a:p>
            <a:pPr lvl="0"/>
            <a:r>
              <a:rPr lang="fr-FR" dirty="0"/>
              <a:t>Lorsque le stock des produits est en alerte, le système envoie un signal au chef d’ADS qui pourront prendre une décision (passer la commande ou supprimer le produit),</a:t>
            </a:r>
          </a:p>
          <a:p>
            <a:pPr lvl="0"/>
            <a:r>
              <a:rPr lang="fr-FR" dirty="0"/>
              <a:t>Toute opération nécessite une connexion</a:t>
            </a:r>
          </a:p>
          <a:p>
            <a:pPr>
              <a:buNone/>
            </a:pPr>
            <a:endParaRPr lang="fr-FR" sz="2400" dirty="0"/>
          </a:p>
        </p:txBody>
      </p:sp>
      <p:sp>
        <p:nvSpPr>
          <p:cNvPr id="4" name="Espace réservé du numéro de diapositive 3"/>
          <p:cNvSpPr>
            <a:spLocks noGrp="1"/>
          </p:cNvSpPr>
          <p:nvPr>
            <p:ph type="sldNum" sz="quarter" idx="12"/>
          </p:nvPr>
        </p:nvSpPr>
        <p:spPr/>
        <p:txBody>
          <a:bodyPr/>
          <a:lstStyle/>
          <a:p>
            <a:fld id="{B154A963-8401-447E-B025-04A6F23CAF9B}" type="slidenum">
              <a:rPr lang="fr-FR" smtClean="0"/>
              <a:pPr/>
              <a:t>10</a:t>
            </a:fld>
            <a:endParaRPr lang="fr-F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357166"/>
            <a:ext cx="8229600" cy="1143000"/>
          </a:xfrm>
        </p:spPr>
        <p:txBody>
          <a:bodyPr/>
          <a:lstStyle/>
          <a:p>
            <a:r>
              <a:rPr lang="fr-FR" dirty="0"/>
              <a:t>TRAVAUX EFFECTUES</a:t>
            </a:r>
          </a:p>
        </p:txBody>
      </p:sp>
      <p:sp>
        <p:nvSpPr>
          <p:cNvPr id="3" name="Espace réservé du contenu 2"/>
          <p:cNvSpPr>
            <a:spLocks noGrp="1"/>
          </p:cNvSpPr>
          <p:nvPr>
            <p:ph idx="1"/>
          </p:nvPr>
        </p:nvSpPr>
        <p:spPr>
          <a:xfrm>
            <a:off x="357158" y="1643050"/>
            <a:ext cx="8229600" cy="4389120"/>
          </a:xfrm>
        </p:spPr>
        <p:txBody>
          <a:bodyPr>
            <a:normAutofit/>
          </a:bodyPr>
          <a:lstStyle/>
          <a:p>
            <a:pPr>
              <a:buNone/>
            </a:pPr>
            <a:r>
              <a:rPr lang="fr-FR" sz="2400" dirty="0"/>
              <a:t>       A.  DIAGRAMME DE CAS D’UTILISATION</a:t>
            </a:r>
          </a:p>
          <a:p>
            <a:pPr>
              <a:buNone/>
            </a:pPr>
            <a:endParaRPr lang="fr-FR" sz="2400" dirty="0"/>
          </a:p>
          <a:p>
            <a:pPr>
              <a:buNone/>
            </a:pPr>
            <a:endParaRPr lang="fr-FR" sz="2400" dirty="0"/>
          </a:p>
        </p:txBody>
      </p:sp>
      <p:sp>
        <p:nvSpPr>
          <p:cNvPr id="5" name="Espace réservé du numéro de diapositive 4"/>
          <p:cNvSpPr>
            <a:spLocks noGrp="1"/>
          </p:cNvSpPr>
          <p:nvPr>
            <p:ph type="sldNum" sz="quarter" idx="12"/>
          </p:nvPr>
        </p:nvSpPr>
        <p:spPr/>
        <p:txBody>
          <a:bodyPr/>
          <a:lstStyle/>
          <a:p>
            <a:fld id="{B154A963-8401-447E-B025-04A6F23CAF9B}" type="slidenum">
              <a:rPr lang="fr-FR" smtClean="0"/>
              <a:pPr/>
              <a:t>11</a:t>
            </a:fld>
            <a:endParaRPr lang="fr-FR"/>
          </a:p>
        </p:txBody>
      </p:sp>
      <p:sp>
        <p:nvSpPr>
          <p:cNvPr id="11" name="Flèche droite 10"/>
          <p:cNvSpPr/>
          <p:nvPr/>
        </p:nvSpPr>
        <p:spPr>
          <a:xfrm>
            <a:off x="-500098" y="2928934"/>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gauche 11"/>
          <p:cNvSpPr/>
          <p:nvPr/>
        </p:nvSpPr>
        <p:spPr>
          <a:xfrm>
            <a:off x="9215470" y="3000372"/>
            <a:ext cx="428628" cy="214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haut 12"/>
          <p:cNvSpPr/>
          <p:nvPr/>
        </p:nvSpPr>
        <p:spPr>
          <a:xfrm>
            <a:off x="9286908" y="6286520"/>
            <a:ext cx="214314" cy="357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p:nvPr/>
        </p:nvPicPr>
        <p:blipFill>
          <a:blip r:embed="rId3">
            <a:extLst>
              <a:ext uri="{28A0092B-C50C-407E-A947-70E740481C1C}">
                <a14:useLocalDpi xmlns:a14="http://schemas.microsoft.com/office/drawing/2010/main" val="0"/>
              </a:ext>
            </a:extLst>
          </a:blip>
          <a:stretch>
            <a:fillRect/>
          </a:stretch>
        </p:blipFill>
        <p:spPr bwMode="auto">
          <a:xfrm>
            <a:off x="1187624" y="2181982"/>
            <a:ext cx="5400675" cy="4699635"/>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72222E-6 -1.11111E-6 L 0.16527 -1.11111E-6 " pathEditMode="relative" ptsTypes="AA">
                                      <p:cBhvr>
                                        <p:cTn id="6" dur="2000" fill="hold"/>
                                        <p:tgtEl>
                                          <p:spTgt spid="1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16892 0.00509 L -0.31076 0.00509 " pathEditMode="relative" rAng="0" ptsTypes="AA">
                                      <p:cBhvr>
                                        <p:cTn id="10" dur="2000" fill="hold"/>
                                        <p:tgtEl>
                                          <p:spTgt spid="12"/>
                                        </p:tgtEl>
                                        <p:attrNameLst>
                                          <p:attrName>ppt_x</p:attrName>
                                          <p:attrName>ppt_y</p:attrName>
                                        </p:attrNameLst>
                                      </p:cBhvr>
                                      <p:rCtr x="-71" y="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7.22222E-6 3.7037E-7 L -0.60643 -0.49352 " pathEditMode="relative" ptsTypes="AA">
                                      <p:cBhvr>
                                        <p:cTn id="14"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357166"/>
            <a:ext cx="8229600" cy="1143000"/>
          </a:xfrm>
        </p:spPr>
        <p:txBody>
          <a:bodyPr>
            <a:normAutofit/>
          </a:bodyPr>
          <a:lstStyle/>
          <a:p>
            <a:r>
              <a:rPr lang="fr-FR" dirty="0"/>
              <a:t>TRAVAUX EFFECTUES</a:t>
            </a:r>
          </a:p>
        </p:txBody>
      </p:sp>
      <p:sp>
        <p:nvSpPr>
          <p:cNvPr id="5" name="Espace réservé du contenu 4"/>
          <p:cNvSpPr>
            <a:spLocks noGrp="1"/>
          </p:cNvSpPr>
          <p:nvPr>
            <p:ph idx="1"/>
          </p:nvPr>
        </p:nvSpPr>
        <p:spPr>
          <a:xfrm>
            <a:off x="428596" y="1500174"/>
            <a:ext cx="8229600" cy="4389120"/>
          </a:xfrm>
        </p:spPr>
        <p:txBody>
          <a:bodyPr>
            <a:normAutofit/>
          </a:bodyPr>
          <a:lstStyle/>
          <a:p>
            <a:pPr>
              <a:buNone/>
            </a:pPr>
            <a:r>
              <a:rPr lang="fr-FR" sz="2400" dirty="0"/>
              <a:t>      </a:t>
            </a:r>
          </a:p>
          <a:p>
            <a:pPr>
              <a:buNone/>
            </a:pPr>
            <a:endParaRPr lang="fr-FR" sz="2400" dirty="0"/>
          </a:p>
        </p:txBody>
      </p:sp>
      <p:sp>
        <p:nvSpPr>
          <p:cNvPr id="7" name="Espace réservé du numéro de diapositive 6"/>
          <p:cNvSpPr>
            <a:spLocks noGrp="1"/>
          </p:cNvSpPr>
          <p:nvPr>
            <p:ph type="sldNum" sz="quarter" idx="12"/>
          </p:nvPr>
        </p:nvSpPr>
        <p:spPr/>
        <p:txBody>
          <a:bodyPr/>
          <a:lstStyle/>
          <a:p>
            <a:fld id="{B154A963-8401-447E-B025-04A6F23CAF9B}" type="slidenum">
              <a:rPr lang="fr-FR" smtClean="0"/>
              <a:pPr/>
              <a:t>12</a:t>
            </a:fld>
            <a:endParaRPr lang="fr-FR"/>
          </a:p>
        </p:txBody>
      </p:sp>
      <p:sp>
        <p:nvSpPr>
          <p:cNvPr id="10" name="Flèche droite 9"/>
          <p:cNvSpPr/>
          <p:nvPr/>
        </p:nvSpPr>
        <p:spPr>
          <a:xfrm>
            <a:off x="-500098" y="4714884"/>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gauche 11"/>
          <p:cNvSpPr/>
          <p:nvPr/>
        </p:nvSpPr>
        <p:spPr>
          <a:xfrm>
            <a:off x="9144000" y="4286256"/>
            <a:ext cx="357222" cy="214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C:\Users\KING ARTHUR\Documents\Main.jpg"/>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616104"/>
            <a:ext cx="6021893" cy="4105371"/>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77778E-6 -4.44444E-6 L 0.33073 0.01065 " pathEditMode="relative" ptsTypes="AA">
                                      <p:cBhvr>
                                        <p:cTn id="6" dur="2000" fill="hold"/>
                                        <p:tgtEl>
                                          <p:spTgt spid="1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8.88889E-6 -1.48148E-6 L -0.22048 -1.48148E-6 " pathEditMode="relative" ptsTypes="AA">
                                      <p:cBhvr>
                                        <p:cTn id="10"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45773"/>
            <a:ext cx="8229600" cy="1143000"/>
          </a:xfrm>
        </p:spPr>
        <p:txBody>
          <a:bodyPr/>
          <a:lstStyle/>
          <a:p>
            <a:r>
              <a:rPr lang="fr-FR" dirty="0"/>
              <a:t>TRAVAUX EFFECTUES</a:t>
            </a:r>
          </a:p>
        </p:txBody>
      </p:sp>
      <p:sp>
        <p:nvSpPr>
          <p:cNvPr id="5" name="Espace réservé du contenu 4"/>
          <p:cNvSpPr>
            <a:spLocks noGrp="1"/>
          </p:cNvSpPr>
          <p:nvPr>
            <p:ph idx="1"/>
          </p:nvPr>
        </p:nvSpPr>
        <p:spPr>
          <a:xfrm>
            <a:off x="-17241" y="1733698"/>
            <a:ext cx="8229600" cy="4389120"/>
          </a:xfrm>
        </p:spPr>
        <p:txBody>
          <a:bodyPr>
            <a:normAutofit/>
          </a:bodyPr>
          <a:lstStyle/>
          <a:p>
            <a:pPr>
              <a:buNone/>
            </a:pPr>
            <a:r>
              <a:rPr lang="fr-FR" sz="2400" dirty="0"/>
              <a:t>         </a:t>
            </a:r>
          </a:p>
        </p:txBody>
      </p:sp>
      <p:sp>
        <p:nvSpPr>
          <p:cNvPr id="7" name="Espace réservé du numéro de diapositive 6"/>
          <p:cNvSpPr>
            <a:spLocks noGrp="1"/>
          </p:cNvSpPr>
          <p:nvPr>
            <p:ph type="sldNum" sz="quarter" idx="12"/>
          </p:nvPr>
        </p:nvSpPr>
        <p:spPr/>
        <p:txBody>
          <a:bodyPr/>
          <a:lstStyle/>
          <a:p>
            <a:fld id="{B154A963-8401-447E-B025-04A6F23CAF9B}" type="slidenum">
              <a:rPr lang="fr-FR" smtClean="0"/>
              <a:pPr/>
              <a:t>13</a:t>
            </a:fld>
            <a:endParaRPr lang="fr-FR"/>
          </a:p>
        </p:txBody>
      </p:sp>
      <p:pic>
        <p:nvPicPr>
          <p:cNvPr id="8" name="Image 7" descr="C:\Users\arthur\Documents\SequenceDiagram1.jpg"/>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485626"/>
            <a:ext cx="6038850" cy="4229100"/>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CONCLUSION GENERALE</a:t>
            </a:r>
          </a:p>
        </p:txBody>
      </p:sp>
      <p:sp>
        <p:nvSpPr>
          <p:cNvPr id="3" name="Espace réservé du contenu 2"/>
          <p:cNvSpPr>
            <a:spLocks noGrp="1"/>
          </p:cNvSpPr>
          <p:nvPr>
            <p:ph idx="1"/>
          </p:nvPr>
        </p:nvSpPr>
        <p:spPr/>
        <p:txBody>
          <a:bodyPr>
            <a:normAutofit/>
          </a:bodyPr>
          <a:lstStyle/>
          <a:p>
            <a:endParaRPr lang="fr-FR" sz="2400" dirty="0"/>
          </a:p>
          <a:p>
            <a:pPr algn="just"/>
            <a:endParaRPr lang="fr-FR" sz="1800" dirty="0"/>
          </a:p>
          <a:p>
            <a:pPr marL="0" indent="0">
              <a:buNone/>
            </a:pPr>
            <a:r>
              <a:rPr lang="fr-FR" sz="2400" dirty="0"/>
              <a:t>Ce stage nous s’a permis de :</a:t>
            </a:r>
          </a:p>
          <a:p>
            <a:pPr>
              <a:buFont typeface="Wingdings" panose="05000000000000000000" pitchFamily="2" charset="2"/>
              <a:buChar char="q"/>
            </a:pPr>
            <a:r>
              <a:rPr lang="fr-FR" sz="2400" dirty="0"/>
              <a:t>Relier la théorie a la pratique</a:t>
            </a:r>
          </a:p>
          <a:p>
            <a:pPr>
              <a:buFont typeface="Wingdings" panose="05000000000000000000" pitchFamily="2" charset="2"/>
              <a:buChar char="q"/>
            </a:pPr>
            <a:r>
              <a:rPr lang="fr-FR" sz="2400" dirty="0"/>
              <a:t>D’avoir une expérience professionnelle</a:t>
            </a:r>
          </a:p>
          <a:p>
            <a:pPr>
              <a:buFont typeface="Wingdings" panose="05000000000000000000" pitchFamily="2" charset="2"/>
              <a:buChar char="q"/>
            </a:pPr>
            <a:r>
              <a:rPr lang="fr-FR" sz="2400" dirty="0"/>
              <a:t>D’</a:t>
            </a:r>
            <a:r>
              <a:rPr lang="fr-FR" sz="2400" dirty="0" err="1"/>
              <a:t>etre</a:t>
            </a:r>
            <a:r>
              <a:rPr lang="fr-FR" sz="2400" dirty="0"/>
              <a:t> éveiller et attentif </a:t>
            </a:r>
          </a:p>
          <a:p>
            <a:pPr>
              <a:buNone/>
            </a:pPr>
            <a:endParaRPr lang="fr-FR" sz="2400" dirty="0"/>
          </a:p>
        </p:txBody>
      </p:sp>
      <p:sp>
        <p:nvSpPr>
          <p:cNvPr id="4" name="Espace réservé du numéro de diapositive 3"/>
          <p:cNvSpPr>
            <a:spLocks noGrp="1"/>
          </p:cNvSpPr>
          <p:nvPr>
            <p:ph type="sldNum" sz="quarter" idx="12"/>
          </p:nvPr>
        </p:nvSpPr>
        <p:spPr/>
        <p:txBody>
          <a:bodyPr/>
          <a:lstStyle/>
          <a:p>
            <a:fld id="{B154A963-8401-447E-B025-04A6F23CAF9B}" type="slidenum">
              <a:rPr lang="fr-FR" smtClean="0"/>
              <a:pPr/>
              <a:t>14</a:t>
            </a:fld>
            <a:endParaRPr lang="fr-F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000108"/>
            <a:ext cx="8229600" cy="3143272"/>
          </a:xfrm>
        </p:spPr>
        <p:txBody>
          <a:bodyPr>
            <a:normAutofit fontScale="90000"/>
          </a:bodyPr>
          <a:lstStyle/>
          <a:p>
            <a:pPr algn="ctr"/>
            <a:r>
              <a:rPr lang="fr-FR" sz="7200" dirty="0">
                <a:latin typeface="Algerian" pitchFamily="82" charset="0"/>
              </a:rPr>
              <a:t>MERCI POUR VOTRE AIMABLE  ATTENTION</a:t>
            </a:r>
          </a:p>
        </p:txBody>
      </p:sp>
      <p:sp>
        <p:nvSpPr>
          <p:cNvPr id="3" name="Espace réservé du contenu 2"/>
          <p:cNvSpPr>
            <a:spLocks noGrp="1"/>
          </p:cNvSpPr>
          <p:nvPr>
            <p:ph idx="1"/>
          </p:nvPr>
        </p:nvSpPr>
        <p:spPr>
          <a:xfrm flipV="1">
            <a:off x="457200" y="6324598"/>
            <a:ext cx="8229600" cy="45719"/>
          </a:xfrm>
        </p:spPr>
        <p:txBody>
          <a:bodyPr>
            <a:normAutofit fontScale="25000" lnSpcReduction="20000"/>
          </a:bodyPr>
          <a:lstStyle/>
          <a:p>
            <a:endParaRPr lang="fr-FR" dirty="0"/>
          </a:p>
        </p:txBody>
      </p:sp>
      <p:sp>
        <p:nvSpPr>
          <p:cNvPr id="4" name="Espace réservé du numéro de diapositive 3"/>
          <p:cNvSpPr>
            <a:spLocks noGrp="1"/>
          </p:cNvSpPr>
          <p:nvPr>
            <p:ph type="sldNum" sz="quarter" idx="12"/>
          </p:nvPr>
        </p:nvSpPr>
        <p:spPr>
          <a:xfrm>
            <a:off x="7924800" y="6143644"/>
            <a:ext cx="762000" cy="577831"/>
          </a:xfrm>
        </p:spPr>
        <p:txBody>
          <a:bodyPr/>
          <a:lstStyle/>
          <a:p>
            <a:fld id="{B154A963-8401-447E-B025-04A6F23CAF9B}" type="slidenum">
              <a:rPr lang="fr-FR" smtClean="0"/>
              <a:pPr/>
              <a:t>15</a:t>
            </a:fld>
            <a:endParaRPr lang="fr-FR" dirty="0"/>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PLAN DE L’EXPOSE</a:t>
            </a:r>
          </a:p>
        </p:txBody>
      </p:sp>
      <p:sp>
        <p:nvSpPr>
          <p:cNvPr id="3" name="Espace réservé du contenu 2"/>
          <p:cNvSpPr>
            <a:spLocks noGrp="1"/>
          </p:cNvSpPr>
          <p:nvPr>
            <p:ph idx="1"/>
          </p:nvPr>
        </p:nvSpPr>
        <p:spPr/>
        <p:txBody>
          <a:bodyPr/>
          <a:lstStyle/>
          <a:p>
            <a:pPr>
              <a:buNone/>
            </a:pPr>
            <a:r>
              <a:rPr lang="fr-FR" dirty="0"/>
              <a:t>I. PRESENTATION DU CADRE DE TRAVAIL</a:t>
            </a:r>
          </a:p>
          <a:p>
            <a:endParaRPr lang="fr-FR" dirty="0"/>
          </a:p>
          <a:p>
            <a:pPr>
              <a:buNone/>
            </a:pPr>
            <a:r>
              <a:rPr lang="fr-FR" dirty="0"/>
              <a:t>II. TRAVAUX EFFECTUEES</a:t>
            </a:r>
          </a:p>
          <a:p>
            <a:endParaRPr lang="fr-FR" dirty="0"/>
          </a:p>
          <a:p>
            <a:pPr>
              <a:buNone/>
            </a:pPr>
            <a:r>
              <a:rPr lang="fr-FR" dirty="0"/>
              <a:t>III. LES RESULTATS OBTENUS</a:t>
            </a:r>
          </a:p>
        </p:txBody>
      </p:sp>
      <p:sp>
        <p:nvSpPr>
          <p:cNvPr id="4" name="Espace réservé du numéro de diapositive 3"/>
          <p:cNvSpPr>
            <a:spLocks noGrp="1"/>
          </p:cNvSpPr>
          <p:nvPr>
            <p:ph type="sldNum" sz="quarter" idx="12"/>
          </p:nvPr>
        </p:nvSpPr>
        <p:spPr/>
        <p:txBody>
          <a:bodyPr/>
          <a:lstStyle/>
          <a:p>
            <a:fld id="{B154A963-8401-447E-B025-04A6F23CAF9B}" type="slidenum">
              <a:rPr lang="fr-FR" smtClean="0"/>
              <a:pPr/>
              <a:t>2</a:t>
            </a:fld>
            <a:endParaRPr lang="fr-F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PRESENTATION DE  ADS</a:t>
            </a:r>
          </a:p>
        </p:txBody>
      </p:sp>
      <p:sp>
        <p:nvSpPr>
          <p:cNvPr id="3" name="Espace réservé du contenu 2"/>
          <p:cNvSpPr>
            <a:spLocks noGrp="1"/>
          </p:cNvSpPr>
          <p:nvPr>
            <p:ph idx="1"/>
          </p:nvPr>
        </p:nvSpPr>
        <p:spPr/>
        <p:txBody>
          <a:bodyPr>
            <a:normAutofit/>
          </a:bodyPr>
          <a:lstStyle/>
          <a:p>
            <a:pPr>
              <a:buFont typeface="Wingdings" pitchFamily="2" charset="2"/>
              <a:buChar char="q"/>
            </a:pPr>
            <a:r>
              <a:rPr lang="fr-FR" dirty="0"/>
              <a:t>Identification</a:t>
            </a:r>
          </a:p>
          <a:p>
            <a:pPr algn="just">
              <a:buNone/>
            </a:pPr>
            <a:r>
              <a:rPr lang="fr-FR" sz="1700" dirty="0"/>
              <a:t>        ADS a été crée en 2009 sous l’initiative de Mr KUETE Gustave dans le partenariat avec GUINNESS SA qui était constituer a la base de 10 employer</a:t>
            </a:r>
          </a:p>
          <a:p>
            <a:pPr algn="just">
              <a:buNone/>
            </a:pPr>
            <a:endParaRPr lang="fr-FR" sz="1700" dirty="0"/>
          </a:p>
          <a:p>
            <a:pPr algn="just">
              <a:buFont typeface="Wingdings" pitchFamily="2" charset="2"/>
              <a:buChar char="q"/>
            </a:pPr>
            <a:r>
              <a:rPr lang="fr-FR" dirty="0"/>
              <a:t>Situation géographique</a:t>
            </a:r>
          </a:p>
          <a:p>
            <a:pPr algn="just">
              <a:buFont typeface="Wingdings" pitchFamily="2" charset="2"/>
              <a:buChar char="q"/>
            </a:pPr>
            <a:r>
              <a:rPr lang="fr-FR" sz="1700" dirty="0"/>
              <a:t>Atomic Distribution SARL se situe au quartier Bamendzi 3 sur l’axe Bafoussam-Foumbot quelques mètres après l`entreprise CAMI TOYOTA en face de la deuxième station-service CAMOCO. Cet axe étant rarement parcouru par les engins permet le déplacement aisé des véhicules d`ADS</a:t>
            </a:r>
            <a:r>
              <a:rPr lang="fr-FR" sz="1200" dirty="0"/>
              <a:t>.</a:t>
            </a:r>
          </a:p>
          <a:p>
            <a:pPr marL="0" indent="0" algn="just">
              <a:buNone/>
            </a:pPr>
            <a:endParaRPr lang="fr-FR" dirty="0"/>
          </a:p>
        </p:txBody>
      </p:sp>
      <p:sp>
        <p:nvSpPr>
          <p:cNvPr id="4" name="Espace réservé du numéro de diapositive 3"/>
          <p:cNvSpPr>
            <a:spLocks noGrp="1"/>
          </p:cNvSpPr>
          <p:nvPr>
            <p:ph type="sldNum" sz="quarter" idx="12"/>
          </p:nvPr>
        </p:nvSpPr>
        <p:spPr/>
        <p:txBody>
          <a:bodyPr/>
          <a:lstStyle/>
          <a:p>
            <a:fld id="{B154A963-8401-447E-B025-04A6F23CAF9B}" type="slidenum">
              <a:rPr lang="fr-FR" smtClean="0"/>
              <a:pPr/>
              <a:t>3</a:t>
            </a:fld>
            <a:endParaRPr lang="fr-F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428604"/>
            <a:ext cx="8229600" cy="1143000"/>
          </a:xfrm>
        </p:spPr>
        <p:txBody>
          <a:bodyPr>
            <a:normAutofit/>
          </a:bodyPr>
          <a:lstStyle/>
          <a:p>
            <a:r>
              <a:rPr lang="fr-FR" dirty="0"/>
              <a:t>PLAN DE </a:t>
            </a:r>
            <a:r>
              <a:rPr lang="fr-FR"/>
              <a:t>LOCALISATION DE ADS</a:t>
            </a:r>
            <a:endParaRPr lang="fr-FR" dirty="0"/>
          </a:p>
        </p:txBody>
      </p:sp>
      <p:sp>
        <p:nvSpPr>
          <p:cNvPr id="5" name="Espace réservé du numéro de diapositive 4"/>
          <p:cNvSpPr>
            <a:spLocks noGrp="1"/>
          </p:cNvSpPr>
          <p:nvPr>
            <p:ph type="sldNum" sz="quarter" idx="12"/>
          </p:nvPr>
        </p:nvSpPr>
        <p:spPr/>
        <p:txBody>
          <a:bodyPr/>
          <a:lstStyle/>
          <a:p>
            <a:fld id="{B154A963-8401-447E-B025-04A6F23CAF9B}" type="slidenum">
              <a:rPr lang="fr-FR" smtClean="0"/>
              <a:pPr/>
              <a:t>4</a:t>
            </a:fld>
            <a:endParaRPr lang="fr-FR"/>
          </a:p>
        </p:txBody>
      </p:sp>
      <p:sp>
        <p:nvSpPr>
          <p:cNvPr id="7" name="Flèche gauche 6"/>
          <p:cNvSpPr/>
          <p:nvPr/>
        </p:nvSpPr>
        <p:spPr>
          <a:xfrm>
            <a:off x="9501222" y="3143248"/>
            <a:ext cx="428628" cy="214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p:txBody>
          <a:bodyPr/>
          <a:lstStyle/>
          <a:p>
            <a:endParaRPr lang="fr-FR"/>
          </a:p>
        </p:txBody>
      </p:sp>
      <p:pic>
        <p:nvPicPr>
          <p:cNvPr id="8" name="Image 7" descr="C:\Users\arthur\Videos\Captures\Talotel, FCG8+PVC, Bafoussam à depot guiness - Google Maps and 1 more page - Profile 1 - Microsoft​ Edge 01_05_2023 07_58_17.png"/>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602865"/>
            <a:ext cx="5731510" cy="305435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72222E-6 1.48148E-6 L -0.48039 0.01065 " pathEditMode="relative" rAng="0" ptsTypes="AA">
                                      <p:cBhvr>
                                        <p:cTn id="6" dur="2000" fill="hold"/>
                                        <p:tgtEl>
                                          <p:spTgt spid="7"/>
                                        </p:tgtEl>
                                        <p:attrNameLst>
                                          <p:attrName>ppt_x</p:attrName>
                                          <p:attrName>ppt_y</p:attrName>
                                        </p:attrNameLst>
                                      </p:cBhvr>
                                      <p:rCtr x="-24000" y="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PRESENTATION DE ADS</a:t>
            </a:r>
            <a:endParaRPr lang="fr-FR" dirty="0"/>
          </a:p>
        </p:txBody>
      </p:sp>
      <p:sp>
        <p:nvSpPr>
          <p:cNvPr id="3" name="Espace réservé du contenu 2"/>
          <p:cNvSpPr>
            <a:spLocks noGrp="1"/>
          </p:cNvSpPr>
          <p:nvPr>
            <p:ph idx="1"/>
          </p:nvPr>
        </p:nvSpPr>
        <p:spPr>
          <a:xfrm>
            <a:off x="457200" y="1935479"/>
            <a:ext cx="8229600" cy="4785995"/>
          </a:xfrm>
        </p:spPr>
        <p:txBody>
          <a:bodyPr>
            <a:normAutofit/>
          </a:bodyPr>
          <a:lstStyle/>
          <a:p>
            <a:pPr>
              <a:buFont typeface="Wingdings" pitchFamily="2" charset="2"/>
              <a:buChar char="q"/>
            </a:pPr>
            <a:r>
              <a:rPr lang="fr-FR" dirty="0"/>
              <a:t>Organigramme</a:t>
            </a:r>
          </a:p>
          <a:p>
            <a:pPr algn="just">
              <a:buNone/>
            </a:pPr>
            <a:endParaRPr lang="fr-FR" sz="1800" dirty="0"/>
          </a:p>
          <a:p>
            <a:pPr marL="0" indent="0">
              <a:buNone/>
            </a:pPr>
            <a:endParaRPr lang="fr-FR" sz="1800" dirty="0"/>
          </a:p>
          <a:p>
            <a:pPr>
              <a:buFont typeface="Wingdings" pitchFamily="2" charset="2"/>
              <a:buChar char="§"/>
            </a:pPr>
            <a:endParaRPr lang="fr-FR" sz="1800" dirty="0"/>
          </a:p>
          <a:p>
            <a:pPr>
              <a:buFont typeface="Wingdings" pitchFamily="2" charset="2"/>
              <a:buChar char="§"/>
            </a:pPr>
            <a:endParaRPr lang="fr-FR" sz="1800" dirty="0"/>
          </a:p>
        </p:txBody>
      </p:sp>
      <p:sp>
        <p:nvSpPr>
          <p:cNvPr id="4" name="Espace réservé du numéro de diapositive 3"/>
          <p:cNvSpPr>
            <a:spLocks noGrp="1"/>
          </p:cNvSpPr>
          <p:nvPr>
            <p:ph type="sldNum" sz="quarter" idx="12"/>
          </p:nvPr>
        </p:nvSpPr>
        <p:spPr/>
        <p:txBody>
          <a:bodyPr/>
          <a:lstStyle/>
          <a:p>
            <a:fld id="{B154A963-8401-447E-B025-04A6F23CAF9B}" type="slidenum">
              <a:rPr lang="fr-FR" smtClean="0"/>
              <a:pPr/>
              <a:t>5</a:t>
            </a:fld>
            <a:endParaRPr 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09503" y="1106178"/>
            <a:ext cx="4372594" cy="6858000"/>
          </a:xfrm>
          <a:prstGeom prst="rect">
            <a:avLst/>
          </a:prstGeom>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TRAVAUX EFFECTUES</a:t>
            </a:r>
          </a:p>
        </p:txBody>
      </p:sp>
      <p:sp>
        <p:nvSpPr>
          <p:cNvPr id="3" name="Espace réservé du contenu 2"/>
          <p:cNvSpPr>
            <a:spLocks noGrp="1"/>
          </p:cNvSpPr>
          <p:nvPr>
            <p:ph idx="1"/>
          </p:nvPr>
        </p:nvSpPr>
        <p:spPr/>
        <p:txBody>
          <a:bodyPr>
            <a:normAutofit fontScale="92500"/>
          </a:bodyPr>
          <a:lstStyle/>
          <a:p>
            <a:pPr marL="596646" indent="-514350">
              <a:buNone/>
            </a:pPr>
            <a:r>
              <a:rPr lang="fr-FR" sz="2400" dirty="0"/>
              <a:t>                   I. ETUDE  de l’existant.</a:t>
            </a:r>
          </a:p>
          <a:p>
            <a:pPr>
              <a:buNone/>
            </a:pPr>
            <a:endParaRPr lang="fr-FR" sz="2400" dirty="0"/>
          </a:p>
          <a:p>
            <a:r>
              <a:rPr lang="fr-FR" sz="2400" dirty="0"/>
              <a:t>LE CLIENT CE MUNI D’UNE SOMME D’ARGENT</a:t>
            </a:r>
          </a:p>
          <a:p>
            <a:r>
              <a:rPr lang="fr-FR" sz="2400" dirty="0"/>
              <a:t>IL SE DIRIGE VERS LE VENDEUR </a:t>
            </a:r>
          </a:p>
          <a:p>
            <a:r>
              <a:rPr lang="fr-FR" sz="2400" dirty="0"/>
              <a:t>PASSE SA COMMANDE</a:t>
            </a:r>
          </a:p>
          <a:p>
            <a:r>
              <a:rPr lang="fr-FR" sz="2400" dirty="0"/>
              <a:t>IL SE DIRIGE VERS LA CAISSIERE QUI RECUPERE LA SOMME D’ARGENT</a:t>
            </a:r>
          </a:p>
          <a:p>
            <a:r>
              <a:rPr lang="fr-FR" sz="2400" dirty="0"/>
              <a:t>VERIFIE ET VA VOIR LE MAGASINIER POUR L’INFORMER DE LA COMMANDE ET DU LIEU DE LIVRAISON</a:t>
            </a:r>
          </a:p>
          <a:p>
            <a:r>
              <a:rPr lang="fr-FR" sz="2400" dirty="0"/>
              <a:t>ET REMT LA FACTURE </a:t>
            </a:r>
          </a:p>
          <a:p>
            <a:r>
              <a:rPr lang="fr-FR" sz="2400" dirty="0"/>
              <a:t>OU L’INFORME L’ABSENCE DU PRODUIT</a:t>
            </a:r>
          </a:p>
        </p:txBody>
      </p:sp>
      <p:sp>
        <p:nvSpPr>
          <p:cNvPr id="4" name="Espace réservé du numéro de diapositive 3"/>
          <p:cNvSpPr>
            <a:spLocks noGrp="1"/>
          </p:cNvSpPr>
          <p:nvPr>
            <p:ph type="sldNum" sz="quarter" idx="12"/>
          </p:nvPr>
        </p:nvSpPr>
        <p:spPr/>
        <p:txBody>
          <a:bodyPr/>
          <a:lstStyle/>
          <a:p>
            <a:fld id="{B154A963-8401-447E-B025-04A6F23CAF9B}" type="slidenum">
              <a:rPr lang="fr-FR" smtClean="0"/>
              <a:pPr/>
              <a:t>6</a:t>
            </a:fld>
            <a:endParaRPr lang="fr-F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TRAVAUX EFFECTUES</a:t>
            </a:r>
          </a:p>
        </p:txBody>
      </p:sp>
      <p:sp>
        <p:nvSpPr>
          <p:cNvPr id="3" name="Espace réservé du contenu 2"/>
          <p:cNvSpPr>
            <a:spLocks noGrp="1"/>
          </p:cNvSpPr>
          <p:nvPr>
            <p:ph idx="1"/>
          </p:nvPr>
        </p:nvSpPr>
        <p:spPr/>
        <p:txBody>
          <a:bodyPr>
            <a:normAutofit fontScale="92500"/>
          </a:bodyPr>
          <a:lstStyle/>
          <a:p>
            <a:pPr algn="ctr">
              <a:buNone/>
            </a:pPr>
            <a:r>
              <a:rPr lang="fr-FR" sz="2400" dirty="0"/>
              <a:t>II. Critique de l’existant</a:t>
            </a:r>
          </a:p>
          <a:p>
            <a:r>
              <a:rPr lang="fr-FR"/>
              <a:t>Apres l’étude du système de l’existant, il en ressort quelques inconvénients à savoir :</a:t>
            </a:r>
          </a:p>
          <a:p>
            <a:pPr lvl="0"/>
            <a:r>
              <a:rPr lang="fr-FR"/>
              <a:t>Risque de perdre les données,</a:t>
            </a:r>
          </a:p>
          <a:p>
            <a:pPr lvl="0"/>
            <a:r>
              <a:rPr lang="fr-FR"/>
              <a:t>Les fiches de présentation des services sont incomplètes,</a:t>
            </a:r>
          </a:p>
          <a:p>
            <a:pPr lvl="0"/>
            <a:r>
              <a:rPr lang="fr-FR"/>
              <a:t>Perte de temps,</a:t>
            </a:r>
          </a:p>
          <a:p>
            <a:pPr lvl="0"/>
            <a:r>
              <a:rPr lang="fr-FR"/>
              <a:t>La surcharge de la caissière,</a:t>
            </a:r>
          </a:p>
          <a:p>
            <a:pPr lvl="0"/>
            <a:r>
              <a:rPr lang="fr-FR"/>
              <a:t>Les ratures et la surcharge des factures dus à l’utilisation du corrector,</a:t>
            </a:r>
          </a:p>
          <a:p>
            <a:pPr lvl="0"/>
            <a:r>
              <a:rPr lang="fr-FR"/>
              <a:t>La lenteur dans l’exécution des taches.</a:t>
            </a:r>
          </a:p>
          <a:p>
            <a:pPr algn="ctr">
              <a:buNone/>
            </a:pPr>
            <a:endParaRPr lang="fr-FR" dirty="0"/>
          </a:p>
        </p:txBody>
      </p:sp>
      <p:sp>
        <p:nvSpPr>
          <p:cNvPr id="4" name="Espace réservé du numéro de diapositive 3"/>
          <p:cNvSpPr>
            <a:spLocks noGrp="1"/>
          </p:cNvSpPr>
          <p:nvPr>
            <p:ph type="sldNum" sz="quarter" idx="12"/>
          </p:nvPr>
        </p:nvSpPr>
        <p:spPr/>
        <p:txBody>
          <a:bodyPr/>
          <a:lstStyle/>
          <a:p>
            <a:fld id="{B154A963-8401-447E-B025-04A6F23CAF9B}" type="slidenum">
              <a:rPr lang="fr-FR" smtClean="0"/>
              <a:pPr/>
              <a:t>7</a:t>
            </a:fld>
            <a:endParaRPr lang="fr-F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TRAVAUX EFFECTUES</a:t>
            </a:r>
          </a:p>
        </p:txBody>
      </p:sp>
      <p:sp>
        <p:nvSpPr>
          <p:cNvPr id="3" name="Espace réservé du contenu 2"/>
          <p:cNvSpPr>
            <a:spLocks noGrp="1"/>
          </p:cNvSpPr>
          <p:nvPr>
            <p:ph idx="1"/>
          </p:nvPr>
        </p:nvSpPr>
        <p:spPr/>
        <p:txBody>
          <a:bodyPr>
            <a:normAutofit/>
          </a:bodyPr>
          <a:lstStyle/>
          <a:p>
            <a:pPr>
              <a:buNone/>
            </a:pPr>
            <a:r>
              <a:rPr lang="fr-FR" sz="3100" dirty="0"/>
              <a:t>III. Proposition de la solution et taches a automatiser.</a:t>
            </a:r>
          </a:p>
          <a:p>
            <a:pPr algn="just">
              <a:buNone/>
            </a:pPr>
            <a:endParaRPr lang="fr-FR" sz="2300" dirty="0"/>
          </a:p>
          <a:p>
            <a:pPr algn="just">
              <a:buNone/>
            </a:pPr>
            <a:r>
              <a:rPr lang="fr-FR" sz="2400" dirty="0"/>
              <a:t>NOUS avons proposer une application qui permettra au personnelle:</a:t>
            </a:r>
          </a:p>
          <a:p>
            <a:pPr algn="just">
              <a:buFont typeface="Wingdings" panose="05000000000000000000" pitchFamily="2" charset="2"/>
              <a:buChar char="q"/>
            </a:pPr>
            <a:r>
              <a:rPr lang="fr-FR" sz="2400" dirty="0"/>
              <a:t>D’entrer les produits et établir la facture</a:t>
            </a:r>
          </a:p>
          <a:p>
            <a:pPr algn="just">
              <a:buFont typeface="Wingdings" panose="05000000000000000000" pitchFamily="2" charset="2"/>
              <a:buChar char="q"/>
            </a:pPr>
            <a:r>
              <a:rPr lang="fr-FR" sz="2400" dirty="0"/>
              <a:t>Et publie l’action effectuer au magasin qui sera accessible au personnelle  </a:t>
            </a:r>
          </a:p>
          <a:p>
            <a:pPr>
              <a:buNone/>
            </a:pPr>
            <a:endParaRPr lang="fr-FR" sz="2400" dirty="0"/>
          </a:p>
        </p:txBody>
      </p:sp>
      <p:sp>
        <p:nvSpPr>
          <p:cNvPr id="4" name="Espace réservé du numéro de diapositive 3"/>
          <p:cNvSpPr>
            <a:spLocks noGrp="1"/>
          </p:cNvSpPr>
          <p:nvPr>
            <p:ph type="sldNum" sz="quarter" idx="12"/>
          </p:nvPr>
        </p:nvSpPr>
        <p:spPr/>
        <p:txBody>
          <a:bodyPr/>
          <a:lstStyle/>
          <a:p>
            <a:fld id="{B154A963-8401-447E-B025-04A6F23CAF9B}" type="slidenum">
              <a:rPr lang="fr-FR" smtClean="0"/>
              <a:pPr/>
              <a:t>8</a:t>
            </a:fld>
            <a:endParaRPr lang="fr-F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TRAVAUX EFFECTUES</a:t>
            </a:r>
          </a:p>
        </p:txBody>
      </p:sp>
      <p:sp>
        <p:nvSpPr>
          <p:cNvPr id="3" name="Espace réservé du contenu 2"/>
          <p:cNvSpPr>
            <a:spLocks noGrp="1"/>
          </p:cNvSpPr>
          <p:nvPr>
            <p:ph idx="1"/>
          </p:nvPr>
        </p:nvSpPr>
        <p:spPr/>
        <p:txBody>
          <a:bodyPr>
            <a:normAutofit fontScale="85000" lnSpcReduction="10000"/>
          </a:bodyPr>
          <a:lstStyle/>
          <a:p>
            <a:pPr>
              <a:buNone/>
            </a:pPr>
            <a:r>
              <a:rPr lang="fr-FR" sz="2400" dirty="0"/>
              <a:t>             IV. Choix de la méthode d’analyse.</a:t>
            </a:r>
          </a:p>
          <a:p>
            <a:pPr>
              <a:buNone/>
            </a:pPr>
            <a:r>
              <a:rPr lang="fr-FR" dirty="0"/>
              <a:t>Modéliser, c’est décrire de manière visuelle et graphique les besoins et, les solutions fonctionnelles et techniques de votre projet logiciel. Mais modéliser pour quoi faire ?  Le langage de modélisation UNIFIE, de l’anglais Unified Modeling Language (UML), UML est un langage de modélisation graphique à base de pictogrammes conçu   pour fournir une méthode normalisée pour visualiser la conception d’un système. Il est couramment utilisé en développement logiciel et en conception orienté objet. Pour la modélisation du système nous utiliserons : le diagramme de cas d’utilisation, le diagramme de classe et le diagramme de séquence.</a:t>
            </a:r>
          </a:p>
          <a:p>
            <a:pPr>
              <a:buNone/>
            </a:pPr>
            <a:endParaRPr lang="fr-FR" sz="2400" dirty="0"/>
          </a:p>
          <a:p>
            <a:pPr algn="just">
              <a:buNone/>
            </a:pPr>
            <a:r>
              <a:rPr lang="fr-FR" sz="1800" dirty="0"/>
              <a:t>.</a:t>
            </a:r>
          </a:p>
        </p:txBody>
      </p:sp>
      <p:sp>
        <p:nvSpPr>
          <p:cNvPr id="4" name="Espace réservé du numéro de diapositive 3"/>
          <p:cNvSpPr>
            <a:spLocks noGrp="1"/>
          </p:cNvSpPr>
          <p:nvPr>
            <p:ph type="sldNum" sz="quarter" idx="12"/>
          </p:nvPr>
        </p:nvSpPr>
        <p:spPr/>
        <p:txBody>
          <a:bodyPr/>
          <a:lstStyle/>
          <a:p>
            <a:fld id="{B154A963-8401-447E-B025-04A6F23CAF9B}" type="slidenum">
              <a:rPr lang="fr-FR" smtClean="0"/>
              <a:pPr/>
              <a:t>9</a:t>
            </a:fld>
            <a:endParaRPr lang="fr-FR"/>
          </a:p>
        </p:txBody>
      </p:sp>
    </p:spTree>
  </p:cSld>
  <p:clrMapOvr>
    <a:masterClrMapping/>
  </p:clrMapOvr>
  <p:transition>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1051</TotalTime>
  <Words>571</Words>
  <Application>Microsoft Office PowerPoint</Application>
  <PresentationFormat>Affichage à l'écran (4:3)</PresentationFormat>
  <Paragraphs>96</Paragraphs>
  <Slides>15</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Algerian</vt:lpstr>
      <vt:lpstr>Calibri</vt:lpstr>
      <vt:lpstr>Constantia</vt:lpstr>
      <vt:lpstr>Wingdings</vt:lpstr>
      <vt:lpstr>Wingdings 2</vt:lpstr>
      <vt:lpstr>Débit</vt:lpstr>
      <vt:lpstr>EXPOSE DU RAPPORT DE STAGE   </vt:lpstr>
      <vt:lpstr>PLAN DE L’EXPOSE</vt:lpstr>
      <vt:lpstr>PRESENTATION DE  ADS</vt:lpstr>
      <vt:lpstr>PLAN DE LOCALISATION DE ADS</vt:lpstr>
      <vt:lpstr>PRESENTATION DE ADS</vt:lpstr>
      <vt:lpstr>TRAVAUX EFFECTUES</vt:lpstr>
      <vt:lpstr>TRAVAUX EFFECTUES</vt:lpstr>
      <vt:lpstr>TRAVAUX EFFECTUES</vt:lpstr>
      <vt:lpstr>TRAVAUX EFFECTUES</vt:lpstr>
      <vt:lpstr>TRAVAUX EFFECTUES</vt:lpstr>
      <vt:lpstr>TRAVAUX EFFECTUES</vt:lpstr>
      <vt:lpstr>TRAVAUX EFFECTUES</vt:lpstr>
      <vt:lpstr>TRAVAUX EFFECTUES</vt:lpstr>
      <vt:lpstr>CONCLUSION GENERALE</vt:lpstr>
      <vt:lpstr>MERCI POUR VOTRE AIMABLE  ATTENTION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EXPOSE DU RAPPORT DE STAGE</dc:title>
  <dc:creator>babi</dc:creator>
  <cp:lastModifiedBy>Daryle Manuella</cp:lastModifiedBy>
  <cp:revision>142</cp:revision>
  <dcterms:created xsi:type="dcterms:W3CDTF">2017-05-14T08:13:01Z</dcterms:created>
  <dcterms:modified xsi:type="dcterms:W3CDTF">2024-04-17T18:52:54Z</dcterms:modified>
</cp:coreProperties>
</file>